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66" r:id="rId4"/>
    <p:sldId id="267" r:id="rId5"/>
    <p:sldId id="265" r:id="rId6"/>
    <p:sldId id="263" r:id="rId7"/>
  </p:sldIdLst>
  <p:sldSz cx="46451838" cy="26133425"/>
  <p:notesSz cx="6858000" cy="9144000"/>
  <p:defaultTextStyle>
    <a:defPPr>
      <a:defRPr lang="en-US"/>
    </a:defPPr>
    <a:lvl1pPr marL="0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32271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64542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96813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290853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613566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936279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258992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581705" algn="l" defTabSz="2322713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31">
          <p15:clr>
            <a:srgbClr val="A4A3A4"/>
          </p15:clr>
        </p15:guide>
        <p15:guide id="2" pos="146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F0F04D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31" autoAdjust="0"/>
  </p:normalViewPr>
  <p:slideViewPr>
    <p:cSldViewPr snapToGrid="0" snapToObjects="1">
      <p:cViewPr varScale="1">
        <p:scale>
          <a:sx n="21" d="100"/>
          <a:sy n="21" d="100"/>
        </p:scale>
        <p:origin x="186" y="348"/>
      </p:cViewPr>
      <p:guideLst>
        <p:guide orient="horz" pos="8231"/>
        <p:guide pos="146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888" y="8118304"/>
            <a:ext cx="39484062" cy="560174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7776" y="14808941"/>
            <a:ext cx="32516287" cy="66785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4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68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290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6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8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677582" y="786421"/>
            <a:ext cx="10451664" cy="16720555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22592" y="786421"/>
            <a:ext cx="30580793" cy="1672055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0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375" y="16793151"/>
            <a:ext cx="39484062" cy="5190387"/>
          </a:xfrm>
        </p:spPr>
        <p:txBody>
          <a:bodyPr anchor="t"/>
          <a:lstStyle>
            <a:lvl1pPr algn="l">
              <a:defRPr sz="203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375" y="11076462"/>
            <a:ext cx="39484062" cy="5716684"/>
          </a:xfrm>
        </p:spPr>
        <p:txBody>
          <a:bodyPr anchor="b"/>
          <a:lstStyle>
            <a:lvl1pPr marL="0" indent="0">
              <a:buNone/>
              <a:defRPr sz="10200">
                <a:solidFill>
                  <a:schemeClr val="tx1">
                    <a:tint val="75000"/>
                  </a:schemeClr>
                </a:solidFill>
              </a:defRPr>
            </a:lvl1pPr>
            <a:lvl2pPr marL="2322713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2pPr>
            <a:lvl3pPr marL="4645426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3pPr>
            <a:lvl4pPr marL="696813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4pPr>
            <a:lvl5pPr marL="9290853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5pPr>
            <a:lvl6pPr marL="11613566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6pPr>
            <a:lvl7pPr marL="13936279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7pPr>
            <a:lvl8pPr marL="1625899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8pPr>
            <a:lvl9pPr marL="1858170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3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592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613018" y="4573352"/>
            <a:ext cx="20516228" cy="12933624"/>
          </a:xfrm>
        </p:spPr>
        <p:txBody>
          <a:bodyPr/>
          <a:lstStyle>
            <a:lvl1pPr>
              <a:defRPr sz="14200"/>
            </a:lvl1pPr>
            <a:lvl2pPr>
              <a:defRPr sz="12200"/>
            </a:lvl2pPr>
            <a:lvl3pPr>
              <a:defRPr sz="102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4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5849777"/>
            <a:ext cx="20524296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2592" y="8287682"/>
            <a:ext cx="20524296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596896" y="5849777"/>
            <a:ext cx="20532358" cy="2437910"/>
          </a:xfrm>
        </p:spPr>
        <p:txBody>
          <a:bodyPr anchor="b"/>
          <a:lstStyle>
            <a:lvl1pPr marL="0" indent="0">
              <a:buNone/>
              <a:defRPr sz="12200" b="1"/>
            </a:lvl1pPr>
            <a:lvl2pPr marL="2322713" indent="0">
              <a:buNone/>
              <a:defRPr sz="10200" b="1"/>
            </a:lvl2pPr>
            <a:lvl3pPr marL="4645426" indent="0">
              <a:buNone/>
              <a:defRPr sz="9100" b="1"/>
            </a:lvl3pPr>
            <a:lvl4pPr marL="6968139" indent="0">
              <a:buNone/>
              <a:defRPr sz="8100" b="1"/>
            </a:lvl4pPr>
            <a:lvl5pPr marL="9290853" indent="0">
              <a:buNone/>
              <a:defRPr sz="8100" b="1"/>
            </a:lvl5pPr>
            <a:lvl6pPr marL="11613566" indent="0">
              <a:buNone/>
              <a:defRPr sz="8100" b="1"/>
            </a:lvl6pPr>
            <a:lvl7pPr marL="13936279" indent="0">
              <a:buNone/>
              <a:defRPr sz="8100" b="1"/>
            </a:lvl7pPr>
            <a:lvl8pPr marL="16258992" indent="0">
              <a:buNone/>
              <a:defRPr sz="8100" b="1"/>
            </a:lvl8pPr>
            <a:lvl9pPr marL="18581705" indent="0">
              <a:buNone/>
              <a:defRPr sz="81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596896" y="8287682"/>
            <a:ext cx="20532358" cy="15056968"/>
          </a:xfrm>
        </p:spPr>
        <p:txBody>
          <a:bodyPr/>
          <a:lstStyle>
            <a:lvl1pPr>
              <a:defRPr sz="12200"/>
            </a:lvl1pPr>
            <a:lvl2pPr>
              <a:defRPr sz="102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7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2599" y="1040495"/>
            <a:ext cx="15282335" cy="4428166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61378" y="1040503"/>
            <a:ext cx="25967868" cy="22304155"/>
          </a:xfrm>
        </p:spPr>
        <p:txBody>
          <a:bodyPr/>
          <a:lstStyle>
            <a:lvl1pPr>
              <a:defRPr sz="16300"/>
            </a:lvl1pPr>
            <a:lvl2pPr>
              <a:defRPr sz="14200"/>
            </a:lvl2pPr>
            <a:lvl3pPr>
              <a:defRPr sz="12200"/>
            </a:lvl3pPr>
            <a:lvl4pPr>
              <a:defRPr sz="10200"/>
            </a:lvl4pPr>
            <a:lvl5pPr>
              <a:defRPr sz="10200"/>
            </a:lvl5pPr>
            <a:lvl6pPr>
              <a:defRPr sz="10200"/>
            </a:lvl6pPr>
            <a:lvl7pPr>
              <a:defRPr sz="10200"/>
            </a:lvl7pPr>
            <a:lvl8pPr>
              <a:defRPr sz="10200"/>
            </a:lvl8pPr>
            <a:lvl9pPr>
              <a:defRPr sz="102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2599" y="5468669"/>
            <a:ext cx="15282335" cy="17875989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3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885" y="18293397"/>
            <a:ext cx="27871103" cy="2159642"/>
          </a:xfrm>
        </p:spPr>
        <p:txBody>
          <a:bodyPr anchor="b"/>
          <a:lstStyle>
            <a:lvl1pPr algn="l">
              <a:defRPr sz="102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4885" y="2335069"/>
            <a:ext cx="27871103" cy="15680055"/>
          </a:xfrm>
        </p:spPr>
        <p:txBody>
          <a:bodyPr/>
          <a:lstStyle>
            <a:lvl1pPr marL="0" indent="0">
              <a:buNone/>
              <a:defRPr sz="16300"/>
            </a:lvl1pPr>
            <a:lvl2pPr marL="2322713" indent="0">
              <a:buNone/>
              <a:defRPr sz="14200"/>
            </a:lvl2pPr>
            <a:lvl3pPr marL="4645426" indent="0">
              <a:buNone/>
              <a:defRPr sz="12200"/>
            </a:lvl3pPr>
            <a:lvl4pPr marL="6968139" indent="0">
              <a:buNone/>
              <a:defRPr sz="10200"/>
            </a:lvl4pPr>
            <a:lvl5pPr marL="9290853" indent="0">
              <a:buNone/>
              <a:defRPr sz="10200"/>
            </a:lvl5pPr>
            <a:lvl6pPr marL="11613566" indent="0">
              <a:buNone/>
              <a:defRPr sz="10200"/>
            </a:lvl6pPr>
            <a:lvl7pPr marL="13936279" indent="0">
              <a:buNone/>
              <a:defRPr sz="10200"/>
            </a:lvl7pPr>
            <a:lvl8pPr marL="16258992" indent="0">
              <a:buNone/>
              <a:defRPr sz="10200"/>
            </a:lvl8pPr>
            <a:lvl9pPr marL="18581705" indent="0">
              <a:buNone/>
              <a:defRPr sz="10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4885" y="20453037"/>
            <a:ext cx="27871103" cy="3067048"/>
          </a:xfrm>
        </p:spPr>
        <p:txBody>
          <a:bodyPr/>
          <a:lstStyle>
            <a:lvl1pPr marL="0" indent="0">
              <a:buNone/>
              <a:defRPr sz="7100"/>
            </a:lvl1pPr>
            <a:lvl2pPr marL="2322713" indent="0">
              <a:buNone/>
              <a:defRPr sz="6100"/>
            </a:lvl2pPr>
            <a:lvl3pPr marL="4645426" indent="0">
              <a:buNone/>
              <a:defRPr sz="5100"/>
            </a:lvl3pPr>
            <a:lvl4pPr marL="6968139" indent="0">
              <a:buNone/>
              <a:defRPr sz="4600"/>
            </a:lvl4pPr>
            <a:lvl5pPr marL="9290853" indent="0">
              <a:buNone/>
              <a:defRPr sz="4600"/>
            </a:lvl5pPr>
            <a:lvl6pPr marL="11613566" indent="0">
              <a:buNone/>
              <a:defRPr sz="4600"/>
            </a:lvl6pPr>
            <a:lvl7pPr marL="13936279" indent="0">
              <a:buNone/>
              <a:defRPr sz="4600"/>
            </a:lvl7pPr>
            <a:lvl8pPr marL="16258992" indent="0">
              <a:buNone/>
              <a:defRPr sz="4600"/>
            </a:lvl8pPr>
            <a:lvl9pPr marL="18581705" indent="0">
              <a:buNone/>
              <a:defRPr sz="46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7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2592" y="1046551"/>
            <a:ext cx="41806654" cy="4355571"/>
          </a:xfrm>
          <a:prstGeom prst="rect">
            <a:avLst/>
          </a:prstGeom>
        </p:spPr>
        <p:txBody>
          <a:bodyPr vert="horz" lIns="464543" tIns="232271" rIns="464543" bIns="232271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2592" y="6097804"/>
            <a:ext cx="41806654" cy="17246851"/>
          </a:xfrm>
          <a:prstGeom prst="rect">
            <a:avLst/>
          </a:prstGeom>
        </p:spPr>
        <p:txBody>
          <a:bodyPr vert="horz" lIns="464543" tIns="232271" rIns="464543" bIns="232271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22592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l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2B06D-4C5B-8D4F-955F-7DF9BA801E4E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71045" y="24221816"/>
            <a:ext cx="14709749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ct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290484" y="24221816"/>
            <a:ext cx="10838762" cy="1391364"/>
          </a:xfrm>
          <a:prstGeom prst="rect">
            <a:avLst/>
          </a:prstGeom>
        </p:spPr>
        <p:txBody>
          <a:bodyPr vert="horz" lIns="464543" tIns="232271" rIns="464543" bIns="232271" rtlCol="0" anchor="ctr"/>
          <a:lstStyle>
            <a:lvl1pPr algn="r">
              <a:defRPr sz="6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A1CF5-0286-7A40-879A-48313EDD3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9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22713" rtl="0" eaLnBrk="1" latinLnBrk="0" hangingPunct="1">
        <a:spcBef>
          <a:spcPct val="0"/>
        </a:spcBef>
        <a:buNone/>
        <a:defRPr sz="2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2035" indent="-1742035" algn="l" defTabSz="2322713" rtl="0" eaLnBrk="1" latinLnBrk="0" hangingPunct="1">
        <a:spcBef>
          <a:spcPct val="20000"/>
        </a:spcBef>
        <a:buFont typeface="Arial"/>
        <a:buChar char="•"/>
        <a:defRPr sz="16300" kern="1200">
          <a:solidFill>
            <a:schemeClr val="tx1"/>
          </a:solidFill>
          <a:latin typeface="+mn-lt"/>
          <a:ea typeface="+mn-ea"/>
          <a:cs typeface="+mn-cs"/>
        </a:defRPr>
      </a:lvl1pPr>
      <a:lvl2pPr marL="3774409" indent="-1451696" algn="l" defTabSz="2322713" rtl="0" eaLnBrk="1" latinLnBrk="0" hangingPunct="1">
        <a:spcBef>
          <a:spcPct val="20000"/>
        </a:spcBef>
        <a:buFont typeface="Arial"/>
        <a:buChar char="–"/>
        <a:defRPr sz="14200" kern="1200">
          <a:solidFill>
            <a:schemeClr val="tx1"/>
          </a:solidFill>
          <a:latin typeface="+mn-lt"/>
          <a:ea typeface="+mn-ea"/>
          <a:cs typeface="+mn-cs"/>
        </a:defRPr>
      </a:lvl2pPr>
      <a:lvl3pPr marL="5806783" indent="-1161357" algn="l" defTabSz="2322713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3pPr>
      <a:lvl4pPr marL="8129496" indent="-1161357" algn="l" defTabSz="2322713" rtl="0" eaLnBrk="1" latinLnBrk="0" hangingPunct="1">
        <a:spcBef>
          <a:spcPct val="20000"/>
        </a:spcBef>
        <a:buFont typeface="Arial"/>
        <a:buChar char="–"/>
        <a:defRPr sz="10200" kern="1200">
          <a:solidFill>
            <a:schemeClr val="tx1"/>
          </a:solidFill>
          <a:latin typeface="+mn-lt"/>
          <a:ea typeface="+mn-ea"/>
          <a:cs typeface="+mn-cs"/>
        </a:defRPr>
      </a:lvl4pPr>
      <a:lvl5pPr marL="10452209" indent="-1161357" algn="l" defTabSz="2322713" rtl="0" eaLnBrk="1" latinLnBrk="0" hangingPunct="1">
        <a:spcBef>
          <a:spcPct val="20000"/>
        </a:spcBef>
        <a:buFont typeface="Arial"/>
        <a:buChar char="»"/>
        <a:defRPr sz="10200" kern="1200">
          <a:solidFill>
            <a:schemeClr val="tx1"/>
          </a:solidFill>
          <a:latin typeface="+mn-lt"/>
          <a:ea typeface="+mn-ea"/>
          <a:cs typeface="+mn-cs"/>
        </a:defRPr>
      </a:lvl5pPr>
      <a:lvl6pPr marL="1277492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6pPr>
      <a:lvl7pPr marL="15097636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7pPr>
      <a:lvl8pPr marL="17420349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8pPr>
      <a:lvl9pPr marL="19743062" indent="-1161357" algn="l" defTabSz="2322713" rtl="0" eaLnBrk="1" latinLnBrk="0" hangingPunct="1">
        <a:spcBef>
          <a:spcPct val="20000"/>
        </a:spcBef>
        <a:buFont typeface="Arial"/>
        <a:buChar char="•"/>
        <a:defRPr sz="10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1pPr>
      <a:lvl2pPr marL="232271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464542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96813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290853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613566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936279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8992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8581705" algn="l" defTabSz="2322713" rtl="0" eaLnBrk="1" latinLnBrk="0" hangingPunct="1"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320" y="11747059"/>
            <a:ext cx="27281235" cy="5085727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5000" b="1">
                <a:latin typeface="Times New Roman" panose="02020603050405020304" pitchFamily="18" charset="0"/>
                <a:cs typeface="Times New Roman" panose="02020603050405020304" pitchFamily="18" charset="0"/>
              </a:rPr>
              <a:t>Koraszülött érintésmentes monitorozó rendszer</a:t>
            </a:r>
            <a:endParaRPr lang="en-US" sz="1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5427" y="23289718"/>
            <a:ext cx="16579640" cy="1484741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600">
                <a:latin typeface="Times New Roman" panose="02020603050405020304" pitchFamily="18" charset="0"/>
                <a:cs typeface="Times New Roman" panose="02020603050405020304" pitchFamily="18" charset="0"/>
              </a:rPr>
              <a:t>Prof. Dr. Földesy Péter, HUN-REN SZTAKI</a:t>
            </a:r>
            <a:endParaRPr 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sse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5429" y="17762455"/>
            <a:ext cx="25210800" cy="3269845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dirty="0"/>
              <a:t>Transzlációs Idegtudományi Nemzeti Laboratórium </a:t>
            </a:r>
          </a:p>
          <a:p>
            <a:r>
              <a:rPr lang="hu-HU" dirty="0"/>
              <a:t>TINL-RRF-2.3.1-21-2022-00011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46451838" cy="534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98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75682" y="17904027"/>
            <a:ext cx="13727134" cy="536343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Napjaink megoldásai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A kontakt monitorozás, pulseoxyméter és ECG-elvezetések használata a koraszülöttek és veszélyeztett újszülöttek felügyeletére.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094" y="2546540"/>
            <a:ext cx="29564078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>
                <a:latin typeface="Arial"/>
                <a:cs typeface="Arial"/>
              </a:rPr>
              <a:t>Érintésmentes fiziológiai</a:t>
            </a:r>
            <a:r>
              <a:rPr lang="en-US" b="1">
                <a:latin typeface="Arial"/>
                <a:cs typeface="Arial"/>
              </a:rPr>
              <a:t>, viselked</a:t>
            </a:r>
            <a:r>
              <a:rPr lang="hu-HU" b="1">
                <a:latin typeface="Arial"/>
                <a:cs typeface="Arial"/>
              </a:rPr>
              <a:t>ési</a:t>
            </a:r>
            <a:r>
              <a:rPr lang="cs-CZ" b="1">
                <a:latin typeface="Arial"/>
                <a:cs typeface="Arial"/>
              </a:rPr>
              <a:t> monitorozás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6075" y="4215998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sk-SK" sz="6000">
                <a:latin typeface="Arial"/>
                <a:cs typeface="Arial"/>
              </a:rPr>
              <a:t>Kizárólag kamerák felhasználásával történő monitorizálás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437E2E66-DBD6-E1E2-AB6C-5EBB5723B213}"/>
              </a:ext>
            </a:extLst>
          </p:cNvPr>
          <p:cNvSpPr txBox="1"/>
          <p:nvPr/>
        </p:nvSpPr>
        <p:spPr>
          <a:xfrm>
            <a:off x="16791608" y="17904027"/>
            <a:ext cx="13294996" cy="7357824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Technológia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 pulzusbecslés a bőr színváltozásainak megfigyelésén alapul (PPG, fotopletizmográfia). </a:t>
            </a: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 légzés és a mozgás osztályozása neurális hálózat és klasszikus optikai folyam módszerek kombinációján alapul.</a:t>
            </a:r>
            <a:endParaRPr lang="en-US" sz="5400" dirty="0">
              <a:latin typeface="Arial"/>
              <a:cs typeface="Arial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60F907E6-ED18-68F8-3F3F-839FE3EF4FB4}"/>
              </a:ext>
            </a:extLst>
          </p:cNvPr>
          <p:cNvGrpSpPr/>
          <p:nvPr/>
        </p:nvGrpSpPr>
        <p:grpSpPr>
          <a:xfrm>
            <a:off x="2476075" y="8265618"/>
            <a:ext cx="13226741" cy="8375199"/>
            <a:chOff x="351665" y="1111122"/>
            <a:chExt cx="4382880" cy="2689961"/>
          </a:xfrm>
        </p:grpSpPr>
        <p:pic>
          <p:nvPicPr>
            <p:cNvPr id="4" name="Kép 4" descr="A képen személy, beltéri, baba, ülő látható&#10;&#10;Automatikusan generált leírás">
              <a:extLst>
                <a:ext uri="{FF2B5EF4-FFF2-40B4-BE49-F238E27FC236}">
                  <a16:creationId xmlns:a16="http://schemas.microsoft.com/office/drawing/2014/main" id="{A74BB82F-7D97-E424-9269-EB763D66B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7831" y="1111122"/>
              <a:ext cx="2296714" cy="15131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5" name="Kép 5" descr="A képen étel, kicsi, darab, baba látható&#10;&#10;Automatikusan generált leírás">
              <a:extLst>
                <a:ext uri="{FF2B5EF4-FFF2-40B4-BE49-F238E27FC236}">
                  <a16:creationId xmlns:a16="http://schemas.microsoft.com/office/drawing/2014/main" id="{F5B11DF0-F0F3-628C-C632-5C7DC7C6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832" y="2682925"/>
              <a:ext cx="2296713" cy="11181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  <p:pic>
          <p:nvPicPr>
            <p:cNvPr id="6" name="Kép 6" descr="A képen személy, beltéri, baba, bútor látható&#10;&#10;Automatikusan generált leírás">
              <a:extLst>
                <a:ext uri="{FF2B5EF4-FFF2-40B4-BE49-F238E27FC236}">
                  <a16:creationId xmlns:a16="http://schemas.microsoft.com/office/drawing/2014/main" id="{22637DEC-9A20-EC51-4F8C-24D39FCD4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665" y="1111122"/>
              <a:ext cx="2028192" cy="26835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  <p:pic>
        <p:nvPicPr>
          <p:cNvPr id="11" name="Kép 4" descr="A képen beltéri látható&#10;&#10;Automatikusan generált leírás">
            <a:extLst>
              <a:ext uri="{FF2B5EF4-FFF2-40B4-BE49-F238E27FC236}">
                <a16:creationId xmlns:a16="http://schemas.microsoft.com/office/drawing/2014/main" id="{2C0E2897-CBEB-D2A1-DE82-819162FD3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2143" y="8265617"/>
            <a:ext cx="12704461" cy="835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1">
            <a:extLst>
              <a:ext uri="{FF2B5EF4-FFF2-40B4-BE49-F238E27FC236}">
                <a16:creationId xmlns:a16="http://schemas.microsoft.com/office/drawing/2014/main" id="{6D9B24C5-2096-5CAF-361C-FB006D75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6068" y="8555583"/>
            <a:ext cx="5666455" cy="54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Illustration of the proposed Res-Unet architecture as the generator. |  Download Scientific Diagram">
            <a:extLst>
              <a:ext uri="{FF2B5EF4-FFF2-40B4-BE49-F238E27FC236}">
                <a16:creationId xmlns:a16="http://schemas.microsoft.com/office/drawing/2014/main" id="{CFE39C4E-42D2-9805-462E-728AE2138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9132" y="14839386"/>
            <a:ext cx="13647001" cy="4993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DFFBEB79-4333-4DFC-30CF-B3C2DD74E473}"/>
              </a:ext>
            </a:extLst>
          </p:cNvPr>
          <p:cNvGrpSpPr/>
          <p:nvPr/>
        </p:nvGrpSpPr>
        <p:grpSpPr>
          <a:xfrm>
            <a:off x="30766580" y="8298265"/>
            <a:ext cx="6178767" cy="6187457"/>
            <a:chOff x="161924" y="-1114425"/>
            <a:chExt cx="2951582" cy="2969169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339BE9CA-B349-2751-EDE3-C5FE2E9B7C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4" y="-1114425"/>
              <a:ext cx="2209800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>
              <a:extLst>
                <a:ext uri="{FF2B5EF4-FFF2-40B4-BE49-F238E27FC236}">
                  <a16:creationId xmlns:a16="http://schemas.microsoft.com/office/drawing/2014/main" id="{951709A5-B597-E09E-8447-593147E45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-937685"/>
              <a:ext cx="22098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050814CC-C211-F8B4-BCC8-B9A6BF8BFE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06" y="-760945"/>
              <a:ext cx="22098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5FD7AAAA-655E-504A-C508-D3C6E9537D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06" y="-614890"/>
              <a:ext cx="22098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81AD7845-1210-4CBC-1A4D-C37AA3E18F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706" y="-374106"/>
              <a:ext cx="22098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38865AF3-9AFC-2BB9-3677-643F60A7D43B}"/>
              </a:ext>
            </a:extLst>
          </p:cNvPr>
          <p:cNvSpPr/>
          <p:nvPr/>
        </p:nvSpPr>
        <p:spPr>
          <a:xfrm>
            <a:off x="37295277" y="9948941"/>
            <a:ext cx="794712" cy="25044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Picture 10">
            <a:extLst>
              <a:ext uri="{FF2B5EF4-FFF2-40B4-BE49-F238E27FC236}">
                <a16:creationId xmlns:a16="http://schemas.microsoft.com/office/drawing/2014/main" id="{97365DE3-68DA-8C2D-5CEF-0FCF65FB8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450" y="20186246"/>
            <a:ext cx="8006706" cy="5456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094" y="2546540"/>
            <a:ext cx="3083814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b="1">
                <a:latin typeface="Arial"/>
                <a:cs typeface="Arial"/>
              </a:rPr>
              <a:t>Koraszülött Viselkedés Megfigyelése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401" y="4241599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000" cap="all">
                <a:latin typeface="Arial"/>
                <a:cs typeface="Arial"/>
              </a:rPr>
              <a:t>Adatgyűjtés, Annotáció, MI-fejlesztés</a:t>
            </a:r>
            <a:endParaRPr lang="en-US" sz="6000" cap="all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403" y="8606734"/>
            <a:ext cx="17621998" cy="935221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Döntéstámogató mesterséges intelligencia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Nappali és éjszakai látáson alapuló mélytanuló hálózatok az újszülöttkori viselkedési állapotok folyamatos követéséhez és értékeléséhez. </a:t>
            </a:r>
          </a:p>
          <a:p>
            <a:pPr algn="just">
              <a:lnSpc>
                <a:spcPct val="120000"/>
              </a:lnSpc>
            </a:pP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Klinikai környezetben és klinikai környezetre tervezve, célja az újszülöttek ellátásának javítása és az egészségügyi szakemberek munkaterhelésének csökkentése.</a:t>
            </a:r>
            <a:r>
              <a:rPr lang="hu-HU" sz="5400">
                <a:latin typeface="Arial"/>
                <a:cs typeface="Arial"/>
              </a:rPr>
              <a:t> </a:t>
            </a:r>
          </a:p>
        </p:txBody>
      </p:sp>
      <p:pic>
        <p:nvPicPr>
          <p:cNvPr id="65" name="Kép 64" descr="A képen szöveg, képernyőkép, diagram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14F6063-9676-A4D2-383F-A8AFD0DF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1776" y="7687699"/>
            <a:ext cx="25320926" cy="15899186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F08F077F-ABA7-8B1D-1A43-E16ACAEFEB0A}"/>
              </a:ext>
            </a:extLst>
          </p:cNvPr>
          <p:cNvSpPr txBox="1"/>
          <p:nvPr/>
        </p:nvSpPr>
        <p:spPr>
          <a:xfrm>
            <a:off x="2342403" y="18457615"/>
            <a:ext cx="16859997" cy="636062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Fejlesztések</a:t>
            </a: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Kifejlesztettünk egy kifejezetten inkubátorokhoz tervezett és több klinikán működő kamerát, valamint egy központi számítógépen futó alkalmazást, amelynek segítségével több ezer órányi felvételt gyűjtöttünk.</a:t>
            </a: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50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24094" y="2546540"/>
            <a:ext cx="2739390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cs-CZ" b="1">
                <a:latin typeface="Arial"/>
                <a:cs typeface="Arial"/>
              </a:rPr>
              <a:t>Alvás és viselkedésmonitor telepítése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2401" y="4241599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sk-SK" sz="6000">
                <a:latin typeface="Arial"/>
                <a:cs typeface="Arial"/>
              </a:rPr>
              <a:t>NEMZETKÖZI MEGJELENÉS</a:t>
            </a:r>
            <a:endParaRPr lang="en-US" sz="6000" dirty="0">
              <a:latin typeface="Arial"/>
              <a:cs typeface="Arial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2E37F20A-9098-4669-0300-454264DD0662}"/>
              </a:ext>
            </a:extLst>
          </p:cNvPr>
          <p:cNvSpPr txBox="1"/>
          <p:nvPr/>
        </p:nvSpPr>
        <p:spPr>
          <a:xfrm>
            <a:off x="21275040" y="9192083"/>
            <a:ext cx="11767727" cy="436623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Ipari vásárok, kiállítások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r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Medica, Düsseldorf</a:t>
            </a:r>
            <a:r>
              <a:rPr lang="hu-HU" sz="5400">
                <a:latin typeface="Arial"/>
                <a:cs typeface="Arial"/>
              </a:rPr>
              <a:t>, Németország</a:t>
            </a:r>
          </a:p>
          <a:p>
            <a:pPr algn="r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MedExpo</a:t>
            </a:r>
            <a:r>
              <a:rPr lang="hu-HU" sz="5400">
                <a:latin typeface="Arial"/>
                <a:cs typeface="Arial"/>
              </a:rPr>
              <a:t>,</a:t>
            </a:r>
            <a:r>
              <a:rPr lang="it-IT" sz="5400">
                <a:latin typeface="Arial"/>
                <a:cs typeface="Arial"/>
              </a:rPr>
              <a:t> Varsó</a:t>
            </a:r>
            <a:r>
              <a:rPr lang="hu-HU" sz="5400">
                <a:latin typeface="Arial"/>
                <a:cs typeface="Arial"/>
              </a:rPr>
              <a:t>, Lengyelország</a:t>
            </a:r>
          </a:p>
          <a:p>
            <a:pPr algn="r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Med</a:t>
            </a:r>
            <a:r>
              <a:rPr lang="hu-HU" sz="5400">
                <a:latin typeface="Arial"/>
                <a:cs typeface="Arial"/>
              </a:rPr>
              <a:t>Tech Summit</a:t>
            </a:r>
            <a:r>
              <a:rPr lang="it-IT" sz="5400">
                <a:latin typeface="Arial"/>
                <a:cs typeface="Arial"/>
              </a:rPr>
              <a:t>, Budapest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7E7F69-AECE-571D-1470-8A38D01318FB}"/>
              </a:ext>
            </a:extLst>
          </p:cNvPr>
          <p:cNvSpPr txBox="1"/>
          <p:nvPr/>
        </p:nvSpPr>
        <p:spPr>
          <a:xfrm>
            <a:off x="21275040" y="17565690"/>
            <a:ext cx="22799040" cy="536343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Verifikációs pilot-study és együttműködés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Department of Clinical Medicine, University of Turku, Turku, Finland</a:t>
            </a: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Nagano Children's Hospital, Azumino, Japan</a:t>
            </a: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Graduate School of Medicine, Kyoto University, Kyoto, Japan</a:t>
            </a: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Korea University Anam Hospital, Seoul, Korea</a:t>
            </a:r>
          </a:p>
        </p:txBody>
      </p:sp>
      <p:pic>
        <p:nvPicPr>
          <p:cNvPr id="4" name="Kép 3" descr="A képen fedett pályás, Orvosi felszerelés, ruházat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BB70211-72CA-1204-37FA-E25284136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8290" y="9192084"/>
            <a:ext cx="18316052" cy="137370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FD79181A-847A-4F55-CE6A-6EEE51561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6231" y="9256704"/>
            <a:ext cx="11412373" cy="66538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85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24094" y="2546540"/>
            <a:ext cx="30838145" cy="1869462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b="1">
                <a:latin typeface="Arial"/>
                <a:cs typeface="Arial"/>
              </a:rPr>
              <a:t>Hasznosító vállalkozás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2401" y="4241599"/>
            <a:ext cx="22611474" cy="13924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6000" cap="all">
                <a:latin typeface="Arial"/>
                <a:cs typeface="Arial"/>
              </a:rPr>
              <a:t>INNOVÁCIÓ</a:t>
            </a:r>
            <a:endParaRPr lang="en-US" sz="6000" cap="all" dirty="0">
              <a:latin typeface="Arial"/>
              <a:cs typeface="Arial"/>
            </a:endParaRPr>
          </a:p>
        </p:txBody>
      </p:sp>
      <p:pic>
        <p:nvPicPr>
          <p:cNvPr id="3" name="Kép 2" descr="A képen képernyőkép, Betűtípus, Grafika, embléma látható&#10;&#10;Automatikusan generált leírás">
            <a:extLst>
              <a:ext uri="{FF2B5EF4-FFF2-40B4-BE49-F238E27FC236}">
                <a16:creationId xmlns:a16="http://schemas.microsoft.com/office/drawing/2014/main" id="{49741F29-AF62-990B-C907-5C35077E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6622" y="21393668"/>
            <a:ext cx="11467125" cy="1854776"/>
          </a:xfrm>
          <a:prstGeom prst="rect">
            <a:avLst/>
          </a:prstGeom>
        </p:spPr>
      </p:pic>
      <p:pic>
        <p:nvPicPr>
          <p:cNvPr id="7" name="Kép 6" descr="A képen Grafika, képernyőkép, kör, Grafikus tervezés látható&#10;&#10;Automatikusan generált leírás">
            <a:extLst>
              <a:ext uri="{FF2B5EF4-FFF2-40B4-BE49-F238E27FC236}">
                <a16:creationId xmlns:a16="http://schemas.microsoft.com/office/drawing/2014/main" id="{D03E0488-B771-BB84-90F8-085787C6E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6621" y="21393668"/>
            <a:ext cx="1827076" cy="1827076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55721229-0DF2-A7BE-BADA-40390DEDF39E}"/>
              </a:ext>
            </a:extLst>
          </p:cNvPr>
          <p:cNvSpPr txBox="1"/>
          <p:nvPr/>
        </p:nvSpPr>
        <p:spPr>
          <a:xfrm>
            <a:off x="18638423" y="23255787"/>
            <a:ext cx="131217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noProof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InnoStars Awards finalist</a:t>
            </a:r>
          </a:p>
        </p:txBody>
      </p:sp>
      <p:pic>
        <p:nvPicPr>
          <p:cNvPr id="10" name="Kép 9" descr="A képen Grafika, Betűtípus, Grafikus tervezés, képernyőkép látható&#10;&#10;Automatikusan generált leírás">
            <a:extLst>
              <a:ext uri="{FF2B5EF4-FFF2-40B4-BE49-F238E27FC236}">
                <a16:creationId xmlns:a16="http://schemas.microsoft.com/office/drawing/2014/main" id="{CC4C603D-2DE0-CFF8-79DD-A22DC9F06F1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7128" y="21634568"/>
            <a:ext cx="8185233" cy="1458493"/>
          </a:xfrm>
          <a:prstGeom prst="rect">
            <a:avLst/>
          </a:prstGeom>
        </p:spPr>
      </p:pic>
      <p:pic>
        <p:nvPicPr>
          <p:cNvPr id="12" name="Kép 11" descr="A képen szöveg, névjegykártya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D9DFEA7-B7AE-F1DB-C29E-E581FE05BC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5587" y="21634568"/>
            <a:ext cx="8171705" cy="4498857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F135242E-13AD-73B5-923D-CCB5063B27B9}"/>
              </a:ext>
            </a:extLst>
          </p:cNvPr>
          <p:cNvSpPr txBox="1"/>
          <p:nvPr/>
        </p:nvSpPr>
        <p:spPr>
          <a:xfrm>
            <a:off x="2342402" y="8820208"/>
            <a:ext cx="19354927" cy="9352216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Hasznosító vállalkozás indulása</a:t>
            </a:r>
            <a:endParaRPr lang="it-IT" sz="5400" b="1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 Nicowl Kft. 2024 nyarán alapult Prof. Földesy Péter, ügyvezető</a:t>
            </a:r>
            <a:r>
              <a:rPr lang="hu-HU" sz="5400">
                <a:latin typeface="Arial"/>
                <a:cs typeface="Arial"/>
              </a:rPr>
              <a:t>,</a:t>
            </a:r>
            <a:r>
              <a:rPr lang="it-IT" sz="5400">
                <a:latin typeface="Arial"/>
                <a:cs typeface="Arial"/>
              </a:rPr>
              <a:t> és Prof. </a:t>
            </a:r>
            <a:r>
              <a:rPr lang="hu-HU" sz="5400">
                <a:latin typeface="Arial"/>
                <a:cs typeface="Arial"/>
              </a:rPr>
              <a:t>Dr. </a:t>
            </a:r>
            <a:r>
              <a:rPr lang="it-IT" sz="5400">
                <a:latin typeface="Arial"/>
                <a:cs typeface="Arial"/>
              </a:rPr>
              <a:t>Szabó Miklós, alapítótársakkal.</a:t>
            </a: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endParaRPr lang="it-IT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 cég a HUN-REN SZTAKI és </a:t>
            </a:r>
            <a:r>
              <a:rPr lang="hu-HU" sz="5400">
                <a:latin typeface="Arial"/>
                <a:cs typeface="Arial"/>
              </a:rPr>
              <a:t>Semmelweis Egyetem</a:t>
            </a:r>
            <a:r>
              <a:rPr lang="it-IT" sz="5400">
                <a:latin typeface="Arial"/>
                <a:cs typeface="Arial"/>
              </a:rPr>
              <a:t> közös IP-jét, újszülött </a:t>
            </a:r>
            <a:r>
              <a:rPr lang="hu-HU" sz="5400">
                <a:latin typeface="Arial"/>
                <a:cs typeface="Arial"/>
              </a:rPr>
              <a:t>videótárát és algoritmusainak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hu-HU" sz="5400">
                <a:latin typeface="Arial"/>
                <a:cs typeface="Arial"/>
              </a:rPr>
              <a:t>exkluzív hasznosítási jogait </a:t>
            </a:r>
            <a:r>
              <a:rPr lang="it-IT" sz="5400">
                <a:latin typeface="Arial"/>
                <a:cs typeface="Arial"/>
              </a:rPr>
              <a:t>licenszeli a </a:t>
            </a:r>
            <a:r>
              <a:rPr lang="hu-HU" sz="5400">
                <a:latin typeface="Arial"/>
                <a:cs typeface="Arial"/>
              </a:rPr>
              <a:t>két intézet </a:t>
            </a:r>
            <a:r>
              <a:rPr lang="it-IT" sz="5400">
                <a:latin typeface="Arial"/>
                <a:cs typeface="Arial"/>
              </a:rPr>
              <a:t>konzorcium</a:t>
            </a:r>
            <a:r>
              <a:rPr lang="hu-HU" sz="5400">
                <a:latin typeface="Arial"/>
                <a:cs typeface="Arial"/>
              </a:rPr>
              <a:t>ától</a:t>
            </a:r>
            <a:r>
              <a:rPr lang="it-IT" sz="5400">
                <a:latin typeface="Arial"/>
                <a:cs typeface="Arial"/>
              </a:rPr>
              <a:t> a </a:t>
            </a:r>
            <a:r>
              <a:rPr lang="hu-HU" sz="5400">
                <a:latin typeface="Arial"/>
                <a:cs typeface="Arial"/>
              </a:rPr>
              <a:t>Semmelweis Egyetem</a:t>
            </a:r>
            <a:r>
              <a:rPr lang="it-IT" sz="5400">
                <a:latin typeface="Arial"/>
                <a:cs typeface="Arial"/>
              </a:rPr>
              <a:t> TTC </a:t>
            </a:r>
            <a:r>
              <a:rPr lang="hu-HU" sz="5400">
                <a:latin typeface="Arial"/>
                <a:cs typeface="Arial"/>
              </a:rPr>
              <a:t>(technológia-transzfer</a:t>
            </a:r>
            <a:r>
              <a:rPr lang="it-IT" sz="5400">
                <a:latin typeface="Arial"/>
                <a:cs typeface="Arial"/>
              </a:rPr>
              <a:t> központ) részvételével.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779D2E3E-5566-76C6-7CC3-4ED2287672C6}"/>
              </a:ext>
            </a:extLst>
          </p:cNvPr>
          <p:cNvSpPr txBox="1"/>
          <p:nvPr/>
        </p:nvSpPr>
        <p:spPr>
          <a:xfrm>
            <a:off x="23730298" y="8820208"/>
            <a:ext cx="19354927" cy="11346608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hu-HU" sz="5400" b="1">
                <a:solidFill>
                  <a:srgbClr val="003399"/>
                </a:solidFill>
                <a:latin typeface="Arial"/>
                <a:cs typeface="Arial"/>
              </a:rPr>
              <a:t>Elért eredmények</a:t>
            </a:r>
            <a:endParaRPr lang="it-IT" sz="5400" b="1" dirty="0">
              <a:solidFill>
                <a:srgbClr val="003399"/>
              </a:solidFill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it-IT" sz="5400">
                <a:latin typeface="Arial"/>
                <a:cs typeface="Arial"/>
              </a:rPr>
              <a:t>Alapítása óta az EIT Health Innostart Award </a:t>
            </a:r>
            <a:r>
              <a:rPr lang="hu-HU" sz="5400">
                <a:latin typeface="Arial"/>
                <a:cs typeface="Arial"/>
              </a:rPr>
              <a:t>programban </a:t>
            </a:r>
            <a:r>
              <a:rPr lang="it-IT" sz="5400">
                <a:latin typeface="Arial"/>
                <a:cs typeface="Arial"/>
              </a:rPr>
              <a:t>és egyéb startup cégépítő formációkban</a:t>
            </a:r>
            <a:r>
              <a:rPr lang="hu-HU" sz="5400">
                <a:latin typeface="Arial"/>
                <a:cs typeface="Arial"/>
              </a:rPr>
              <a:t>, HUNBAN, Startup Hungary-ban és külföldi accelerátorokban</a:t>
            </a:r>
            <a:r>
              <a:rPr lang="it-IT" sz="5400">
                <a:latin typeface="Arial"/>
                <a:cs typeface="Arial"/>
              </a:rPr>
              <a:t> vett részt, önállóan jelenik meg a Medica és egyéb kiállításokon. </a:t>
            </a:r>
          </a:p>
          <a:p>
            <a:pPr algn="just">
              <a:lnSpc>
                <a:spcPct val="120000"/>
              </a:lnSpc>
            </a:pPr>
            <a:endParaRPr lang="hu-HU" sz="5400">
              <a:latin typeface="Arial"/>
              <a:cs typeface="Arial"/>
            </a:endParaRPr>
          </a:p>
          <a:p>
            <a:pPr algn="just">
              <a:lnSpc>
                <a:spcPct val="120000"/>
              </a:lnSpc>
            </a:pPr>
            <a:r>
              <a:rPr lang="hu-HU" sz="5400">
                <a:latin typeface="Arial"/>
                <a:cs typeface="Arial"/>
              </a:rPr>
              <a:t>Ez évben</a:t>
            </a:r>
            <a:r>
              <a:rPr lang="it-IT" sz="5400">
                <a:latin typeface="Arial"/>
                <a:cs typeface="Arial"/>
              </a:rPr>
              <a:t> </a:t>
            </a:r>
            <a:r>
              <a:rPr lang="hu-HU" sz="5400">
                <a:latin typeface="Arial"/>
                <a:cs typeface="Arial"/>
              </a:rPr>
              <a:t>az orvostechnikai </a:t>
            </a:r>
            <a:r>
              <a:rPr lang="it-IT" sz="5400">
                <a:latin typeface="Arial"/>
                <a:cs typeface="Arial"/>
              </a:rPr>
              <a:t>termékfejlesztés </a:t>
            </a:r>
            <a:r>
              <a:rPr lang="hu-HU" sz="5400">
                <a:latin typeface="Arial"/>
                <a:cs typeface="Arial"/>
              </a:rPr>
              <a:t>indult el egy elnyert</a:t>
            </a:r>
            <a:r>
              <a:rPr lang="it-IT" sz="5400">
                <a:latin typeface="Arial"/>
                <a:cs typeface="Arial"/>
              </a:rPr>
              <a:t> NKFIH </a:t>
            </a:r>
            <a:r>
              <a:rPr lang="hu-HU" sz="5400">
                <a:latin typeface="Arial"/>
                <a:cs typeface="Arial"/>
              </a:rPr>
              <a:t>Alap </a:t>
            </a:r>
            <a:r>
              <a:rPr lang="it-IT" sz="5400">
                <a:latin typeface="Arial"/>
                <a:cs typeface="Arial"/>
              </a:rPr>
              <a:t>GYORSíTÓSÁV pályázat</a:t>
            </a:r>
            <a:r>
              <a:rPr lang="hu-HU" sz="5400">
                <a:latin typeface="Arial"/>
                <a:cs typeface="Arial"/>
              </a:rPr>
              <a:t> finanszírozásával</a:t>
            </a:r>
            <a:r>
              <a:rPr lang="it-IT" sz="5400">
                <a:latin typeface="Arial"/>
                <a:cs typeface="Arial"/>
              </a:rPr>
              <a:t> és több befektetői tárgy</a:t>
            </a:r>
            <a:r>
              <a:rPr lang="hu-HU" sz="5400">
                <a:latin typeface="Arial"/>
                <a:cs typeface="Arial"/>
              </a:rPr>
              <a:t>a</a:t>
            </a:r>
            <a:r>
              <a:rPr lang="it-IT" sz="5400">
                <a:latin typeface="Arial"/>
                <a:cs typeface="Arial"/>
              </a:rPr>
              <a:t>lás </a:t>
            </a:r>
            <a:r>
              <a:rPr lang="hu-HU" sz="5400">
                <a:latin typeface="Arial"/>
                <a:cs typeface="Arial"/>
              </a:rPr>
              <a:t>van </a:t>
            </a:r>
            <a:r>
              <a:rPr lang="it-IT" sz="5400">
                <a:latin typeface="Arial"/>
                <a:cs typeface="Arial"/>
              </a:rPr>
              <a:t>folyamatban.</a:t>
            </a:r>
          </a:p>
          <a:p>
            <a:pPr algn="just">
              <a:lnSpc>
                <a:spcPct val="120000"/>
              </a:lnSpc>
            </a:pPr>
            <a:endParaRPr lang="en-US" sz="5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897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51838" cy="2613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52266" y="17762527"/>
            <a:ext cx="23410248" cy="2161850"/>
          </a:xfrm>
          <a:prstGeom prst="rect">
            <a:avLst/>
          </a:prstGeom>
          <a:noFill/>
        </p:spPr>
        <p:txBody>
          <a:bodyPr wrap="square" lIns="464543" tIns="232271" rIns="464543" bIns="232271" rtlCol="0">
            <a:spAutoFit/>
          </a:bodyPr>
          <a:lstStyle/>
          <a:p>
            <a:r>
              <a:rPr lang="hu-HU" sz="1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  <a:endParaRPr lang="en-US" sz="1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sset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303" y="22199600"/>
            <a:ext cx="2582916" cy="2130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-1"/>
            <a:ext cx="46451837" cy="5341154"/>
          </a:xfrm>
          <a:prstGeom prst="rect">
            <a:avLst/>
          </a:prstGeom>
        </p:spPr>
      </p:pic>
      <p:graphicFrame>
        <p:nvGraphicFramePr>
          <p:cNvPr id="2" name="Objektum 1">
            <a:extLst>
              <a:ext uri="{FF2B5EF4-FFF2-40B4-BE49-F238E27FC236}">
                <a16:creationId xmlns:a16="http://schemas.microsoft.com/office/drawing/2014/main" id="{23A359A9-704C-3132-415E-0B180AA86C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81592"/>
              </p:ext>
            </p:extLst>
          </p:nvPr>
        </p:nvGraphicFramePr>
        <p:xfrm>
          <a:off x="685799" y="23430398"/>
          <a:ext cx="5469869" cy="2161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18432603" imgH="7284469" progId="Acrobat.Document.DC">
                  <p:embed/>
                </p:oleObj>
              </mc:Choice>
              <mc:Fallback>
                <p:oleObj name="Acrobat Document" r:id="rId5" imgW="18432603" imgH="7284469" progId="Acrobat.Document.DC">
                  <p:embed/>
                  <p:pic>
                    <p:nvPicPr>
                      <p:cNvPr id="12" name="Objektum 11">
                        <a:extLst>
                          <a:ext uri="{FF2B5EF4-FFF2-40B4-BE49-F238E27FC236}">
                            <a16:creationId xmlns:a16="http://schemas.microsoft.com/office/drawing/2014/main" id="{38D02462-8770-C418-F2D3-7DCCF2F1EA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799" y="23430398"/>
                        <a:ext cx="5469869" cy="2161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6547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344</Words>
  <Application>Microsoft Office PowerPoint</Application>
  <PresentationFormat>Egyéni</PresentationFormat>
  <Paragraphs>42</Paragraphs>
  <Slides>6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Acrobat Document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coollab</dc:creator>
  <cp:lastModifiedBy>Péter Földesy</cp:lastModifiedBy>
  <cp:revision>36</cp:revision>
  <dcterms:created xsi:type="dcterms:W3CDTF">2021-02-22T15:24:10Z</dcterms:created>
  <dcterms:modified xsi:type="dcterms:W3CDTF">2026-05-19T10:02:51Z</dcterms:modified>
</cp:coreProperties>
</file>